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313" r:id="rId3"/>
    <p:sldId id="256" r:id="rId4"/>
    <p:sldId id="258" r:id="rId5"/>
    <p:sldId id="259" r:id="rId6"/>
    <p:sldId id="260" r:id="rId7"/>
    <p:sldId id="293" r:id="rId8"/>
    <p:sldId id="261" r:id="rId9"/>
    <p:sldId id="309" r:id="rId10"/>
    <p:sldId id="262" r:id="rId11"/>
    <p:sldId id="31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5" r:id="rId22"/>
    <p:sldId id="287" r:id="rId23"/>
    <p:sldId id="288" r:id="rId24"/>
    <p:sldId id="286" r:id="rId25"/>
    <p:sldId id="289" r:id="rId26"/>
    <p:sldId id="272" r:id="rId27"/>
    <p:sldId id="310" r:id="rId28"/>
    <p:sldId id="311" r:id="rId29"/>
    <p:sldId id="314" r:id="rId30"/>
    <p:sldId id="273" r:id="rId31"/>
    <p:sldId id="274" r:id="rId32"/>
    <p:sldId id="275" r:id="rId33"/>
    <p:sldId id="276" r:id="rId34"/>
    <p:sldId id="294" r:id="rId35"/>
    <p:sldId id="277" r:id="rId36"/>
    <p:sldId id="279" r:id="rId37"/>
    <p:sldId id="280" r:id="rId38"/>
    <p:sldId id="284" r:id="rId39"/>
    <p:sldId id="281" r:id="rId40"/>
    <p:sldId id="282" r:id="rId41"/>
    <p:sldId id="297" r:id="rId42"/>
    <p:sldId id="299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0" r:id="rId52"/>
    <p:sldId id="283" r:id="rId53"/>
    <p:sldId id="290" r:id="rId54"/>
    <p:sldId id="291" r:id="rId55"/>
    <p:sldId id="292" r:id="rId56"/>
    <p:sldId id="295" r:id="rId57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74478-B933-4454-84C6-3C083D538E00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515A8-222F-478F-8B36-88CCDE17F15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5922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515A8-222F-478F-8B36-88CCDE17F157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485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476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8471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857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601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042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680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27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040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379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900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246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39C0B-F466-4967-AD91-C70AB4791AC8}" type="datetimeFigureOut">
              <a:rPr lang="ca-ES" smtClean="0"/>
              <a:t>5/5/2016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CF05E-6825-4E48-9B58-0D0C85F61B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8148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bellavista.PORTMATARO\AppData\Local\Microsoft\Windows\Temporary Internet Files\Content.Outlook\VU9500BE\image (77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572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32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53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712" cy="6917034"/>
          </a:xfrm>
        </p:spPr>
      </p:pic>
    </p:spTree>
    <p:extLst>
      <p:ext uri="{BB962C8B-B14F-4D97-AF65-F5344CB8AC3E}">
        <p14:creationId xmlns:p14="http://schemas.microsoft.com/office/powerpoint/2010/main" val="2365194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30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199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23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59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15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67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jbellavista.PORTMATARO\AppData\Local\Microsoft\Windows\Temporary Internet Files\Content.Outlook\VU9500BE\image (10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980728"/>
            <a:ext cx="6857998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54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C:\Users\jbellavista.PORTMATARO\AppData\Local\Microsoft\Windows\Temporary Internet Files\Content.Outlook\VU9500BE\image (52)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389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C:\Users\jbellavista.PORTMATARO\AppData\Local\Microsoft\Windows\Temporary Internet Files\Content.Outlook\VU9500BE\image (74)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26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37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4" name="3 Imagen" descr="C:\Users\jbellavista.PORTMATARO\AppData\Local\Microsoft\Windows\Temporary Internet Files\Content.Outlook\VU9500BE\image (60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94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bellavista.PORTMATARO\AppData\Local\Microsoft\Windows\Temporary Internet Files\Content.Outlook\VU9500BE\image (82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548680"/>
            <a:ext cx="6857998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55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38"/>
            <a:ext cx="9127434" cy="6530828"/>
          </a:xfrm>
        </p:spPr>
      </p:pic>
    </p:spTree>
    <p:extLst>
      <p:ext uri="{BB962C8B-B14F-4D97-AF65-F5344CB8AC3E}">
        <p14:creationId xmlns:p14="http://schemas.microsoft.com/office/powerpoint/2010/main" val="65078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86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159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C:\Users\jbellavista.PORTMATARO\AppData\Local\Microsoft\Windows\Temporary Internet Files\Content.Outlook\VU9500BE\image (35)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7726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392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46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882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55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19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bellavista.PORTMATARO\AppData\Local\Microsoft\Windows\Temporary Internet Files\Content.Outlook\VU9500BE\image (47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72" y="764703"/>
            <a:ext cx="5904656" cy="53285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45991" y="-6226"/>
            <a:ext cx="8452018" cy="1388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a-ES"/>
          </a:p>
        </p:txBody>
      </p:sp>
      <p:pic>
        <p:nvPicPr>
          <p:cNvPr id="6" name="5 Imagen" descr="C:\Users\jbellavista.PORTMATARO\AppData\Local\Microsoft\Windows\Temporary Internet Files\Content.Outlook\VU9500BE\image (47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4994" y="534690"/>
            <a:ext cx="7174012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883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C:\Users\jbellavista.PORTMATARO\AppData\Local\Microsoft\Windows\Temporary Internet Files\Content.Outlook\VU9500BE\image (37)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818" y="-708820"/>
            <a:ext cx="7726364" cy="9144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759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84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762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581" y="-779686"/>
            <a:ext cx="9644030" cy="7233022"/>
          </a:xfrm>
        </p:spPr>
      </p:pic>
    </p:spTree>
    <p:extLst>
      <p:ext uri="{BB962C8B-B14F-4D97-AF65-F5344CB8AC3E}">
        <p14:creationId xmlns:p14="http://schemas.microsoft.com/office/powerpoint/2010/main" val="3044026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4"/>
            <a:ext cx="9030690" cy="6773018"/>
          </a:xfrm>
        </p:spPr>
      </p:pic>
    </p:spTree>
    <p:extLst>
      <p:ext uri="{BB962C8B-B14F-4D97-AF65-F5344CB8AC3E}">
        <p14:creationId xmlns:p14="http://schemas.microsoft.com/office/powerpoint/2010/main" val="3438743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263"/>
            <a:ext cx="9286234" cy="6964676"/>
          </a:xfrm>
        </p:spPr>
      </p:pic>
    </p:spTree>
    <p:extLst>
      <p:ext uri="{BB962C8B-B14F-4D97-AF65-F5344CB8AC3E}">
        <p14:creationId xmlns:p14="http://schemas.microsoft.com/office/powerpoint/2010/main" val="69338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:\Users\jbellavista.PORTMATARO\AppData\Local\Microsoft\Windows\Temporary Internet Files\Content.Outlook\VU9500BE\image (28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33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39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845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  <a:p>
            <a:endParaRPr lang="ca-ES" dirty="0"/>
          </a:p>
        </p:txBody>
      </p:sp>
      <p:pic>
        <p:nvPicPr>
          <p:cNvPr id="4" name="3 Imagen" descr="C:\Users\jbellavista.PORTMATARO\AppData\Local\Microsoft\Windows\Temporary Internet Files\Content.Outlook\VU9500BE\image (36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548680"/>
            <a:ext cx="6857998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469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26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563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13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52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48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067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34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431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38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890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41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210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C:\Users\jbellavista.PORTMATARO\AppData\Local\Microsoft\Windows\Temporary Internet Files\Content.Outlook\VU9500BE\image (58)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7726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066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40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86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65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255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62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745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087611"/>
              </p:ext>
            </p:extLst>
          </p:nvPr>
        </p:nvGraphicFramePr>
        <p:xfrm>
          <a:off x="395536" y="260650"/>
          <a:ext cx="8352928" cy="6376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691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COSTOS D'EXECUCIÓ  I   REPERCUSSIÓ DE LES OBRES DELS PANTALANS</a:t>
                      </a:r>
                      <a:endParaRPr lang="ca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a-ES" sz="800">
                        <a:effectLst/>
                        <a:latin typeface="Calibri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a-ES" sz="1200">
                        <a:effectLst/>
                        <a:latin typeface="Calibri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m2 amarram.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ml pantalà</a:t>
                      </a:r>
                      <a:endParaRPr lang="ca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nº amarram.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m2 pantalà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2016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a-ES" sz="1200">
                        <a:effectLst/>
                        <a:latin typeface="Calibri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     22.872   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       1.652   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            930   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        4.956   </a:t>
                      </a:r>
                      <a:endParaRPr lang="ca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800" dirty="0">
                          <a:effectLst/>
                        </a:rPr>
                        <a:t>PORT MATARÓ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Pressupost d'execució per contracte base imposable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per m2 amarrament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per m lineal pantalà de 3 m. amplada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per unitat amarrament</a:t>
                      </a:r>
                      <a:endParaRPr lang="ca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per m2 pantalà</a:t>
                      </a:r>
                      <a:endParaRPr lang="ca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7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400" dirty="0">
                          <a:effectLst/>
                        </a:rPr>
                        <a:t>pantalans</a:t>
                      </a:r>
                      <a:endParaRPr lang="ca-ES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dirty="0">
                          <a:effectLst/>
                        </a:rPr>
                        <a:t>(estructura alumini/paviment </a:t>
                      </a:r>
                      <a:r>
                        <a:rPr lang="ca-ES" sz="1000" dirty="0" err="1">
                          <a:effectLst/>
                        </a:rPr>
                        <a:t>ecodeck</a:t>
                      </a:r>
                      <a:r>
                        <a:rPr lang="ca-ES" sz="1000" dirty="0">
                          <a:effectLst/>
                        </a:rPr>
                        <a:t>/</a:t>
                      </a:r>
                      <a:r>
                        <a:rPr lang="ca-ES" sz="1000" dirty="0" err="1">
                          <a:effectLst/>
                        </a:rPr>
                        <a:t>cornamusses</a:t>
                      </a:r>
                      <a:r>
                        <a:rPr lang="ca-ES" sz="1000" dirty="0">
                          <a:effectLst/>
                        </a:rPr>
                        <a:t>/graons/enderroc/muntatge/residu)</a:t>
                      </a:r>
                      <a:endParaRPr lang="ca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1.965.336 €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  86 €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1.190 €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2.113 €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397 €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3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400" dirty="0" err="1">
                          <a:effectLst/>
                        </a:rPr>
                        <a:t>instal.lacions</a:t>
                      </a:r>
                      <a:endParaRPr lang="ca-ES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dirty="0">
                          <a:effectLst/>
                        </a:rPr>
                        <a:t>(electricitat </a:t>
                      </a:r>
                      <a:r>
                        <a:rPr lang="ca-ES" sz="1000" dirty="0" err="1">
                          <a:effectLst/>
                        </a:rPr>
                        <a:t>dnf</a:t>
                      </a:r>
                      <a:r>
                        <a:rPr lang="ca-ES" sz="1000" dirty="0">
                          <a:effectLst/>
                        </a:rPr>
                        <a:t>/aigua pantalans/quadres </a:t>
                      </a:r>
                      <a:r>
                        <a:rPr lang="ca-ES" sz="1000" dirty="0" err="1">
                          <a:effectLst/>
                        </a:rPr>
                        <a:t>elec</a:t>
                      </a:r>
                      <a:r>
                        <a:rPr lang="ca-ES" sz="1000" dirty="0">
                          <a:effectLst/>
                        </a:rPr>
                        <a:t>./</a:t>
                      </a:r>
                      <a:r>
                        <a:rPr lang="ca-ES" sz="1000" dirty="0" err="1">
                          <a:effectLst/>
                        </a:rPr>
                        <a:t>balisament</a:t>
                      </a:r>
                      <a:r>
                        <a:rPr lang="ca-ES" sz="1000" dirty="0">
                          <a:effectLst/>
                        </a:rPr>
                        <a:t>/</a:t>
                      </a:r>
                      <a:r>
                        <a:rPr lang="ca-ES" sz="1000" dirty="0" err="1">
                          <a:effectLst/>
                        </a:rPr>
                        <a:t>eca</a:t>
                      </a:r>
                      <a:r>
                        <a:rPr lang="ca-ES" sz="1000" dirty="0">
                          <a:effectLst/>
                        </a:rPr>
                        <a:t>)</a:t>
                      </a:r>
                      <a:endParaRPr lang="ca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319.795 €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  14 €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194 €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344 €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   65 €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8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400" dirty="0">
                          <a:effectLst/>
                        </a:rPr>
                        <a:t>torretes de serveis </a:t>
                      </a:r>
                      <a:r>
                        <a:rPr lang="ca-ES" sz="1000" dirty="0">
                          <a:effectLst/>
                        </a:rPr>
                        <a:t>(</a:t>
                      </a:r>
                      <a:r>
                        <a:rPr lang="ca-ES" sz="1000" dirty="0" err="1">
                          <a:effectLst/>
                        </a:rPr>
                        <a:t>elec</a:t>
                      </a:r>
                      <a:r>
                        <a:rPr lang="ca-ES" sz="1000" dirty="0">
                          <a:effectLst/>
                        </a:rPr>
                        <a:t>/aigua/comptadors </a:t>
                      </a:r>
                      <a:r>
                        <a:rPr lang="ca-ES" sz="1000" dirty="0" err="1">
                          <a:effectLst/>
                        </a:rPr>
                        <a:t>aig+elec</a:t>
                      </a:r>
                      <a:r>
                        <a:rPr lang="ca-ES" sz="1000" dirty="0">
                          <a:effectLst/>
                        </a:rPr>
                        <a:t>/</a:t>
                      </a:r>
                      <a:r>
                        <a:rPr lang="ca-ES" sz="1000" dirty="0" err="1">
                          <a:effectLst/>
                        </a:rPr>
                        <a:t>telegestió</a:t>
                      </a:r>
                      <a:r>
                        <a:rPr lang="ca-ES" sz="1000" dirty="0">
                          <a:effectLst/>
                        </a:rPr>
                        <a:t>)</a:t>
                      </a:r>
                      <a:endParaRPr lang="ca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458.477 €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  20 €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278 €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493 €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   93 €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400" dirty="0">
                          <a:effectLst/>
                        </a:rPr>
                        <a:t>total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b="1" dirty="0">
                          <a:effectLst/>
                        </a:rPr>
                        <a:t>  2.743.608 € </a:t>
                      </a:r>
                      <a:endParaRPr lang="ca-ES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b="1" dirty="0">
                          <a:effectLst/>
                        </a:rPr>
                        <a:t>     120 € </a:t>
                      </a:r>
                      <a:endParaRPr lang="ca-ES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b="1" dirty="0">
                          <a:effectLst/>
                        </a:rPr>
                        <a:t>  1.661 € </a:t>
                      </a:r>
                      <a:endParaRPr lang="ca-ES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b="1" dirty="0">
                          <a:effectLst/>
                        </a:rPr>
                        <a:t>   2.950 € </a:t>
                      </a:r>
                      <a:endParaRPr lang="ca-ES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b="1" dirty="0">
                          <a:effectLst/>
                        </a:rPr>
                        <a:t>      554 € </a:t>
                      </a:r>
                      <a:endParaRPr lang="ca-ES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400">
                          <a:effectLst/>
                        </a:rPr>
                        <a:t>iva 21%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576.158 €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  25 €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349 €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   620 €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116 €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2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400" dirty="0">
                          <a:effectLst/>
                        </a:rPr>
                        <a:t>total iva inclòs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3.319.765 €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145 €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2.010 €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>
                          <a:effectLst/>
                        </a:rPr>
                        <a:t>   3.570 € </a:t>
                      </a:r>
                      <a:endParaRPr lang="ca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</a:rPr>
                        <a:t>      670 € </a:t>
                      </a:r>
                      <a:endParaRPr lang="ca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22" marR="3142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767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45" y="-23011730"/>
            <a:ext cx="7548372" cy="10675620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05488" y="-1123991"/>
            <a:ext cx="6336704" cy="89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95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01111" y="-1265615"/>
            <a:ext cx="6109734" cy="8640964"/>
          </a:xfrm>
        </p:spPr>
      </p:pic>
    </p:spTree>
    <p:extLst>
      <p:ext uri="{BB962C8B-B14F-4D97-AF65-F5344CB8AC3E}">
        <p14:creationId xmlns:p14="http://schemas.microsoft.com/office/powerpoint/2010/main" val="2970832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13516" y="-1313516"/>
            <a:ext cx="6340972" cy="8968004"/>
          </a:xfrm>
        </p:spPr>
      </p:pic>
    </p:spTree>
    <p:extLst>
      <p:ext uri="{BB962C8B-B14F-4D97-AF65-F5344CB8AC3E}">
        <p14:creationId xmlns:p14="http://schemas.microsoft.com/office/powerpoint/2010/main" val="1002095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50161" y="-1226716"/>
            <a:ext cx="6484988" cy="9171684"/>
          </a:xfrm>
        </p:spPr>
      </p:pic>
    </p:spTree>
    <p:extLst>
      <p:ext uri="{BB962C8B-B14F-4D97-AF65-F5344CB8AC3E}">
        <p14:creationId xmlns:p14="http://schemas.microsoft.com/office/powerpoint/2010/main" val="1424410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91187" y="-1095043"/>
            <a:ext cx="6196956" cy="8764322"/>
          </a:xfrm>
        </p:spPr>
      </p:pic>
    </p:spTree>
    <p:extLst>
      <p:ext uri="{BB962C8B-B14F-4D97-AF65-F5344CB8AC3E}">
        <p14:creationId xmlns:p14="http://schemas.microsoft.com/office/powerpoint/2010/main" val="3365952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49012" y="-1313516"/>
            <a:ext cx="6340972" cy="8968004"/>
          </a:xfrm>
        </p:spPr>
      </p:pic>
    </p:spTree>
    <p:extLst>
      <p:ext uri="{BB962C8B-B14F-4D97-AF65-F5344CB8AC3E}">
        <p14:creationId xmlns:p14="http://schemas.microsoft.com/office/powerpoint/2010/main" val="3717607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62438" y="-1343348"/>
            <a:ext cx="6484988" cy="9171684"/>
          </a:xfrm>
        </p:spPr>
      </p:pic>
    </p:spTree>
    <p:extLst>
      <p:ext uri="{BB962C8B-B14F-4D97-AF65-F5344CB8AC3E}">
        <p14:creationId xmlns:p14="http://schemas.microsoft.com/office/powerpoint/2010/main" val="2623750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349012" y="-1309502"/>
            <a:ext cx="6340972" cy="8968004"/>
          </a:xfrm>
        </p:spPr>
      </p:pic>
    </p:spTree>
    <p:extLst>
      <p:ext uri="{BB962C8B-B14F-4D97-AF65-F5344CB8AC3E}">
        <p14:creationId xmlns:p14="http://schemas.microsoft.com/office/powerpoint/2010/main" val="323019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C:\Users\jbellavista.PORTMATARO\AppData\Local\Microsoft\Windows\Temporary Internet Files\Content.Outlook\VU9500BE\image (75)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7726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902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456796" y="-1052868"/>
            <a:ext cx="6340972" cy="8968004"/>
          </a:xfrm>
        </p:spPr>
      </p:pic>
    </p:spTree>
    <p:extLst>
      <p:ext uri="{BB962C8B-B14F-4D97-AF65-F5344CB8AC3E}">
        <p14:creationId xmlns:p14="http://schemas.microsoft.com/office/powerpoint/2010/main" val="4127702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475655" y="-950143"/>
            <a:ext cx="6192690" cy="875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33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985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61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524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66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319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70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399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jbellavista.PORTMATARO\AppData\Local\Microsoft\Windows\Temporary Internet Files\Content.Outlook\VU9500BE\image (78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620688"/>
            <a:ext cx="6858002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894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73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57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45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29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Imagen" descr="C:\Users\jbellavista.PORTMATARO\AppData\Local\Microsoft\Windows\Temporary Internet Files\Content.Outlook\VU9500BE\image (76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06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712" cy="6917034"/>
          </a:xfrm>
        </p:spPr>
      </p:pic>
    </p:spTree>
    <p:extLst>
      <p:ext uri="{BB962C8B-B14F-4D97-AF65-F5344CB8AC3E}">
        <p14:creationId xmlns:p14="http://schemas.microsoft.com/office/powerpoint/2010/main" val="3953527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174</Words>
  <Application>Microsoft Office PowerPoint</Application>
  <PresentationFormat>Presentación en pantalla (4:3)</PresentationFormat>
  <Paragraphs>55</Paragraphs>
  <Slides>56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Bellavista</dc:creator>
  <cp:lastModifiedBy>Associaciò Catalana de Ports</cp:lastModifiedBy>
  <cp:revision>38</cp:revision>
  <dcterms:created xsi:type="dcterms:W3CDTF">2016-04-27T13:45:18Z</dcterms:created>
  <dcterms:modified xsi:type="dcterms:W3CDTF">2016-05-05T09:35:44Z</dcterms:modified>
</cp:coreProperties>
</file>